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89" r:id="rId5"/>
    <p:sldId id="303" r:id="rId6"/>
    <p:sldId id="302" r:id="rId7"/>
    <p:sldId id="304" r:id="rId8"/>
    <p:sldId id="294" r:id="rId9"/>
    <p:sldId id="305" r:id="rId10"/>
    <p:sldId id="301" r:id="rId11"/>
    <p:sldId id="306" r:id="rId12"/>
    <p:sldId id="307" r:id="rId13"/>
    <p:sldId id="290" r:id="rId14"/>
    <p:sldId id="292" r:id="rId15"/>
    <p:sldId id="293" r:id="rId16"/>
    <p:sldId id="295" r:id="rId17"/>
    <p:sldId id="300" r:id="rId18"/>
    <p:sldId id="29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General remarks" id="{164ABEF8-358B-491D-B376-5E84A504ED45}">
          <p14:sldIdLst>
            <p14:sldId id="303"/>
            <p14:sldId id="302"/>
          </p14:sldIdLst>
        </p14:section>
        <p14:section name="session 1" id="{06D66606-245B-4817-916E-2B4D051C76D3}">
          <p14:sldIdLst>
            <p14:sldId id="304"/>
            <p14:sldId id="294"/>
          </p14:sldIdLst>
        </p14:section>
        <p14:section name="session 2" id="{3184C404-F2CC-4DBE-82A7-2008585BE306}">
          <p14:sldIdLst>
            <p14:sldId id="305"/>
            <p14:sldId id="301"/>
          </p14:sldIdLst>
        </p14:section>
        <p14:section name="session 3" id="{C31AD4AB-F5B5-45B4-8EF7-9094BD832FB8}">
          <p14:sldIdLst>
            <p14:sldId id="306"/>
            <p14:sldId id="307"/>
            <p14:sldId id="290"/>
            <p14:sldId id="292"/>
            <p14:sldId id="293"/>
            <p14:sldId id="295"/>
            <p14:sldId id="300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468" y="63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2022752"/>
            <a:ext cx="7679338" cy="1326105"/>
          </a:xfrm>
        </p:spPr>
        <p:txBody>
          <a:bodyPr/>
          <a:lstStyle/>
          <a:p>
            <a:r>
              <a:rPr lang="en-US" dirty="0"/>
              <a:t>Day 2: Understanding challenges to reproducibility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544529"/>
            <a:ext cx="4749325" cy="1161316"/>
          </a:xfrm>
        </p:spPr>
        <p:txBody>
          <a:bodyPr/>
          <a:lstStyle/>
          <a:p>
            <a:r>
              <a:rPr lang="en-US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testing with Bayes Factors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testing with NHST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8A22-49A6-6E39-36EF-AFE59DF2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 spending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6665-EE0C-5841-76A0-2349B73C4E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O'Brien-Fleming when early stopping is less critical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Pocock when all interim analyses are equally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Haybittle-Peto for very conservative interim analyses</a:t>
            </a:r>
          </a:p>
        </p:txBody>
      </p:sp>
    </p:spTree>
    <p:extLst>
      <p:ext uri="{BB962C8B-B14F-4D97-AF65-F5344CB8AC3E}">
        <p14:creationId xmlns:p14="http://schemas.microsoft.com/office/powerpoint/2010/main" val="144294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658C-B709-CDDD-306A-1465C4E6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0A149-1FA0-47BC-AB6A-16A3916D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interim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4F368-E370-F854-C655-497487017C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4642307" cy="3536851"/>
          </a:xfrm>
        </p:spPr>
        <p:txBody>
          <a:bodyPr anchor="ctr"/>
          <a:lstStyle/>
          <a:p>
            <a:pPr marL="0" indent="0">
              <a:buNone/>
            </a:pPr>
            <a:r>
              <a:rPr lang="en-GB" dirty="0"/>
              <a:t>Efficacy boundary</a:t>
            </a:r>
          </a:p>
          <a:p>
            <a:pPr marL="0" indent="0">
              <a:buNone/>
            </a:pPr>
            <a:r>
              <a:rPr lang="en-GB" dirty="0"/>
              <a:t>Futility boundary</a:t>
            </a:r>
          </a:p>
        </p:txBody>
      </p:sp>
    </p:spTree>
    <p:extLst>
      <p:ext uri="{BB962C8B-B14F-4D97-AF65-F5344CB8AC3E}">
        <p14:creationId xmlns:p14="http://schemas.microsoft.com/office/powerpoint/2010/main" val="233259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ACF-FA4A-5872-AFC5-23A6F6B7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96B8D-4BEA-119B-B2C1-40709EC0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998419"/>
            <a:ext cx="7150389" cy="49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3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9D08-33FC-E15F-765F-F0F9668E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C0AC6-8AEB-2205-4686-CDDE39A4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Transparently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5AE51-B975-66A3-6266-3C426F12A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568624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from Paper</a:t>
            </a:r>
          </a:p>
        </p:txBody>
      </p:sp>
    </p:spTree>
    <p:extLst>
      <p:ext uri="{BB962C8B-B14F-4D97-AF65-F5344CB8AC3E}">
        <p14:creationId xmlns:p14="http://schemas.microsoft.com/office/powerpoint/2010/main" val="296669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DA91-5C63-C84B-CB86-A8F11ACA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challenges to reproducibility?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852A-A16B-C183-4519-42AC447DDD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QRPs</a:t>
            </a:r>
          </a:p>
          <a:p>
            <a:r>
              <a:rPr lang="en-GB" dirty="0"/>
              <a:t>P-values misconceptions</a:t>
            </a:r>
          </a:p>
          <a:p>
            <a:r>
              <a:rPr lang="en-GB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29349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A5CB9-36AB-B9D9-34C8-B81A46EB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dance of p-values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4748A-D7A7-761A-0B45-5FF5736028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[Geoff Cummings video]</a:t>
            </a:r>
          </a:p>
        </p:txBody>
      </p:sp>
    </p:spTree>
    <p:extLst>
      <p:ext uri="{BB962C8B-B14F-4D97-AF65-F5344CB8AC3E}">
        <p14:creationId xmlns:p14="http://schemas.microsoft.com/office/powerpoint/2010/main" val="139930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EAA-C9EB-B8DB-CFC9-387A1F60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C1BECC-5990-D82E-404F-97385573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1: P-values and forking paths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0386E-8BE6-F1FA-2537-40E2AA0916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3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59AD-390F-DF47-895D-6664E0C8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EEBD0-76EC-14C1-BCA0-10112CE8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 Worksheets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7BC6A-FEC9-73EB-0607-B4582BE96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22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CDCE-6FE0-D827-C8F3-8D1DB09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Power and 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114A3-DDD5-D6D9-5D7A-89E885D8C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17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E96E-52B2-56FF-858F-DCC5B60F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 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14D2F-AAB0-FC71-8FF6-BC5186F303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78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06CDB-1C98-EE9A-E910-94DF5889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2AE6-5717-D474-F153-ABCB4F67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3: Strength of evidence and 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E679A-FF11-CD63-7D6B-D4869EE977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25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CA71-BDD5-D050-7226-576666FCB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E2ED-B5BE-6458-599E-8BC90303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Session 3 </a:t>
            </a:r>
            <a:r>
              <a:rPr lang="en-GB" dirty="0"/>
              <a:t>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757D8-497B-FE5F-0714-802A51D4C8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92717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32703</TotalTime>
  <Words>113</Words>
  <Application>Microsoft Office PowerPoint</Application>
  <PresentationFormat>On-screen Show (16:9)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Lucida Grande</vt:lpstr>
      <vt:lpstr>UoL Powerpoint Guidelines Accessibility Design</vt:lpstr>
      <vt:lpstr>Day 2: Understanding challenges to reproducibility</vt:lpstr>
      <vt:lpstr>What are challenges to reproducibility?</vt:lpstr>
      <vt:lpstr>The dance of p-values</vt:lpstr>
      <vt:lpstr>Session 1: P-values and forking paths</vt:lpstr>
      <vt:lpstr>Session 1 Worksheets</vt:lpstr>
      <vt:lpstr>Session 2: Power and sample selection</vt:lpstr>
      <vt:lpstr>Session 2 worksheets</vt:lpstr>
      <vt:lpstr>Session 3: Strength of evidence and sample selection</vt:lpstr>
      <vt:lpstr>Session 3 worksheets</vt:lpstr>
      <vt:lpstr>Sequential testing with Bayes Factors</vt:lpstr>
      <vt:lpstr>Sequential testing with NHST</vt:lpstr>
      <vt:lpstr>Alpha spending functions</vt:lpstr>
      <vt:lpstr>Plan interim analysis</vt:lpstr>
      <vt:lpstr>Accessible reference</vt:lpstr>
      <vt:lpstr>Report Transparently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494</cp:revision>
  <cp:lastPrinted>2020-07-06T08:56:06Z</cp:lastPrinted>
  <dcterms:created xsi:type="dcterms:W3CDTF">2020-04-08T13:53:01Z</dcterms:created>
  <dcterms:modified xsi:type="dcterms:W3CDTF">2025-05-07T09:16:35Z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